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8" r:id="rId4"/>
    <p:sldId id="258" r:id="rId5"/>
    <p:sldId id="259" r:id="rId6"/>
    <p:sldId id="260" r:id="rId7"/>
    <p:sldId id="279" r:id="rId8"/>
    <p:sldId id="283" r:id="rId9"/>
    <p:sldId id="261" r:id="rId10"/>
    <p:sldId id="280" r:id="rId11"/>
    <p:sldId id="281" r:id="rId12"/>
    <p:sldId id="282" r:id="rId13"/>
    <p:sldId id="284" r:id="rId14"/>
    <p:sldId id="263" r:id="rId15"/>
    <p:sldId id="264" r:id="rId16"/>
    <p:sldId id="286" r:id="rId17"/>
    <p:sldId id="265" r:id="rId18"/>
    <p:sldId id="288" r:id="rId19"/>
    <p:sldId id="287" r:id="rId20"/>
    <p:sldId id="289" r:id="rId21"/>
    <p:sldId id="285" r:id="rId22"/>
    <p:sldId id="277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7"/>
    <p:restoredTop sz="94637"/>
  </p:normalViewPr>
  <p:slideViewPr>
    <p:cSldViewPr snapToGrid="0" snapToObjects="1">
      <p:cViewPr varScale="1">
        <p:scale>
          <a:sx n="102" d="100"/>
          <a:sy n="102" d="100"/>
        </p:scale>
        <p:origin x="14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074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82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6352590" y="8195733"/>
            <a:ext cx="292846" cy="295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352590" y="8195733"/>
            <a:ext cx="292846" cy="295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050597" y="839262"/>
            <a:ext cx="10863065" cy="6196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70867" y="1844431"/>
            <a:ext cx="10863065" cy="70879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396099" y="9114276"/>
            <a:ext cx="292846" cy="295487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>
            <a:spAutoFit/>
          </a:bodyPr>
          <a:lstStyle>
            <a:lvl1pPr>
              <a:defRPr sz="1600"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xian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6394" y="1638843"/>
            <a:ext cx="11998344" cy="25675"/>
          </a:xfrm>
          <a:prstGeom prst="rect">
            <a:avLst/>
          </a:prstGeom>
          <a:ln w="3175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hyperlink" Target="http://www.ruanyifeng.com/blog/2015/07/flex-gramma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1110475" y="2842766"/>
            <a:ext cx="7393263" cy="9164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5600">
                <a:solidFill>
                  <a:srgbClr val="F88719"/>
                </a:solidFill>
                <a:latin typeface="FZLanTingHeiS-M-GB"/>
                <a:ea typeface="FZLanTingHeiS-M-GB"/>
                <a:cs typeface="FZLanTingHeiS-M-GB"/>
                <a:sym typeface="FZLanTingHeiS-M-GB"/>
              </a:defRPr>
            </a:lvl1pPr>
          </a:lstStyle>
          <a:p>
            <a:r>
              <a:rPr lang="en-US" altLang="zh-CN" dirty="0" smtClean="0"/>
              <a:t>Texture</a:t>
            </a:r>
            <a:r>
              <a:rPr lang="zh-CN" altLang="en-US" dirty="0" smtClean="0"/>
              <a:t>异步渲染和布局</a:t>
            </a:r>
            <a:endParaRPr dirty="0"/>
          </a:p>
        </p:txBody>
      </p:sp>
      <p:sp>
        <p:nvSpPr>
          <p:cNvPr id="38" name="Shape 38"/>
          <p:cNvSpPr/>
          <p:nvPr/>
        </p:nvSpPr>
        <p:spPr>
          <a:xfrm>
            <a:off x="1433239" y="5318248"/>
            <a:ext cx="1965495" cy="3317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800">
                <a:solidFill>
                  <a:srgbClr val="4D4D4D"/>
                </a:solidFill>
              </a:defRPr>
            </a:lvl1pPr>
          </a:lstStyle>
          <a:p>
            <a:r>
              <a:rPr lang="zh-CN" altLang="en-US" dirty="0" smtClean="0"/>
              <a:t>黎威威</a:t>
            </a:r>
            <a:r>
              <a:rPr dirty="0" smtClean="0"/>
              <a:t> 201</a:t>
            </a:r>
            <a:r>
              <a:rPr lang="en-US" altLang="zh-CN" dirty="0" smtClean="0"/>
              <a:t>8</a:t>
            </a:r>
            <a:r>
              <a:rPr dirty="0" smtClean="0"/>
              <a:t>/</a:t>
            </a:r>
            <a:r>
              <a:rPr lang="en-US" altLang="zh-CN" dirty="0" smtClean="0"/>
              <a:t>03</a:t>
            </a:r>
            <a:r>
              <a:rPr dirty="0" smtClean="0"/>
              <a:t>/</a:t>
            </a:r>
            <a:r>
              <a:rPr lang="en-US" altLang="zh-CN" dirty="0" smtClean="0"/>
              <a:t>22</a:t>
            </a:r>
            <a:endParaRPr dirty="0"/>
          </a:p>
        </p:txBody>
      </p:sp>
      <p:pic>
        <p:nvPicPr>
          <p:cNvPr id="39" name="所有logo（线上RGB）-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908" y="7774446"/>
            <a:ext cx="1440970" cy="469825"/>
          </a:xfrm>
          <a:prstGeom prst="rect">
            <a:avLst/>
          </a:prstGeom>
          <a:ln w="3175">
            <a:miter lim="400000"/>
          </a:ln>
        </p:spPr>
      </p:pic>
      <p:pic>
        <p:nvPicPr>
          <p:cNvPr id="40" name="xian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3068" y="4297354"/>
            <a:ext cx="4304335" cy="245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4830">
              <a:defRPr sz="3828"/>
            </a:lvl1pPr>
          </a:lstStyle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异步绘制</a:t>
            </a:r>
            <a:endParaRPr dirty="0"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6" name="矩形 5"/>
          <p:cNvSpPr/>
          <p:nvPr/>
        </p:nvSpPr>
        <p:spPr>
          <a:xfrm>
            <a:off x="1050597" y="182661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时序图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526" y="7877024"/>
            <a:ext cx="122434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_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ASDisplayLayer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通过重写了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display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方法来自定义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的寄宿图（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content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）属性。由上面类图可以看到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_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ASDisplayLayer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与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ASDisplayNode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的关系类似于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与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UIView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的关系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52" y="2636988"/>
            <a:ext cx="10456354" cy="481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131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4830">
              <a:defRPr sz="3828"/>
            </a:lvl1pPr>
          </a:lstStyle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异步绘制</a:t>
            </a:r>
            <a:endParaRPr dirty="0"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6" name="矩形 5"/>
          <p:cNvSpPr/>
          <p:nvPr/>
        </p:nvSpPr>
        <p:spPr>
          <a:xfrm>
            <a:off x="1199933" y="1943747"/>
            <a:ext cx="10863065" cy="4616648"/>
          </a:xfrm>
          <a:prstGeom prst="rect">
            <a:avLst/>
          </a:prstGeom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异步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绘制流程</a:t>
            </a:r>
            <a:r>
              <a:rPr lang="en-US" altLang="zh-CN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:</a:t>
            </a:r>
          </a:p>
          <a:p>
            <a:pPr marL="742950" indent="-74295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获取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displayBlock</a:t>
            </a:r>
            <a:r>
              <a:rPr lang="en-US" altLang="zh-CN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,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也就是负责根据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的视图层级得到需要显示的内容的绘制任务</a:t>
            </a:r>
          </a:p>
          <a:p>
            <a:pPr marL="742950" indent="-74295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生成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绘制完成后的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回调</a:t>
            </a:r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completeBlock</a:t>
            </a:r>
            <a:endParaRPr lang="en-US" altLang="zh-CN" sz="2800" dirty="0" smtClean="0">
              <a:solidFill>
                <a:srgbClr val="4D4D4C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indent="-74295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根据</a:t>
            </a:r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displaysAsynchronously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属性来判断是否需要异步绘制，如果是异步的，则将</a:t>
            </a:r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displayBlock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提交至</a:t>
            </a:r>
            <a:r>
              <a:rPr lang="en-US" altLang="zh-CN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_</a:t>
            </a:r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ASAsyncTransaction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中，否则立即执行</a:t>
            </a:r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displayBlock</a:t>
            </a:r>
            <a:endParaRPr lang="en-US" altLang="zh-CN" sz="28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4" name="云形标注 3"/>
          <p:cNvSpPr/>
          <p:nvPr/>
        </p:nvSpPr>
        <p:spPr>
          <a:xfrm>
            <a:off x="1199932" y="6878529"/>
            <a:ext cx="10863065" cy="2425844"/>
          </a:xfrm>
          <a:prstGeom prst="cloudCallout">
            <a:avLst>
              <a:gd name="adj1" fmla="val -15332"/>
              <a:gd name="adj2" fmla="val 18965"/>
            </a:avLst>
          </a:prstGeom>
          <a:solidFill>
            <a:srgbClr val="FFC000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绘制</a:t>
            </a:r>
            <a:r>
              <a:rPr lang="zh-CN" altLang="en-US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completeBlo</a:t>
            </a:r>
            <a:r>
              <a:rPr lang="en-US" altLang="zh-CN" sz="20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ck</a:t>
            </a:r>
            <a:r>
              <a:rPr lang="zh-CN" altLang="en-US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，它接收一个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UIImage</a:t>
            </a:r>
            <a:r>
              <a:rPr lang="zh-CN" altLang="en-US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类型的</a:t>
            </a:r>
            <a:r>
              <a:rPr lang="en-US" altLang="zh-CN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zh-CN" altLang="en-US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参数，然后将它设置为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的寄宿图。这个过程必须要在主线程中完成。但是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displayBlock</a:t>
            </a:r>
            <a:r>
              <a:rPr lang="zh-CN" altLang="en-US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的执行过程是绘图操作，操作的是</a:t>
            </a:r>
            <a:r>
              <a:rPr lang="en-US" altLang="zh-CN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Core Graphics</a:t>
            </a:r>
            <a:r>
              <a:rPr lang="zh-CN" altLang="en-US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，由于</a:t>
            </a:r>
            <a:r>
              <a:rPr lang="en-US" altLang="zh-CN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Core Graphics</a:t>
            </a:r>
            <a:r>
              <a:rPr lang="zh-CN" altLang="en-US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方法通常都</a:t>
            </a:r>
            <a:r>
              <a:rPr lang="zh-CN" altLang="en-US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是线程安全的</a:t>
            </a:r>
            <a:r>
              <a:rPr lang="en-US" altLang="zh-CN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,</a:t>
            </a:r>
            <a:r>
              <a:rPr lang="zh-CN" altLang="en-US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这些操作以很容易的放到后台线程</a:t>
            </a:r>
            <a:r>
              <a:rPr lang="zh-CN" altLang="en-US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进行</a:t>
            </a:r>
            <a:endParaRPr lang="zh-CN" altLang="en-US" sz="2000" dirty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5436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7" y="6896100"/>
            <a:ext cx="2857500" cy="2857500"/>
          </a:xfrm>
          <a:prstGeom prst="rect">
            <a:avLst/>
          </a:prstGeom>
        </p:spPr>
      </p:pic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4830">
              <a:defRPr sz="3828"/>
            </a:lvl1pPr>
          </a:lstStyle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的异步渲染</a:t>
            </a:r>
            <a:endParaRPr dirty="0"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" name="矩形 2"/>
          <p:cNvSpPr/>
          <p:nvPr/>
        </p:nvSpPr>
        <p:spPr>
          <a:xfrm>
            <a:off x="1050596" y="1759143"/>
            <a:ext cx="11401993" cy="5262979"/>
          </a:xfrm>
          <a:prstGeom prst="rect">
            <a:avLst/>
          </a:prstGeom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displayBlock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的调度</a:t>
            </a:r>
            <a:r>
              <a:rPr lang="en-US" altLang="zh-CN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:</a:t>
            </a:r>
          </a:p>
          <a:p>
            <a:pPr algn="just"/>
            <a:endParaRPr lang="en-US" altLang="zh-CN" sz="28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寻找到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相关的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_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ASAsyncTransaction</a:t>
            </a:r>
            <a:endParaRPr lang="en-US" altLang="zh-CN" sz="2800" dirty="0">
              <a:solidFill>
                <a:srgbClr val="4D4D4C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将</a:t>
            </a:r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displayBlock</a:t>
            </a:r>
            <a:r>
              <a:rPr lang="zh-CN" altLang="en-US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和</a:t>
            </a:r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completeBlock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添加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至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_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ASAsyncTransaction</a:t>
            </a:r>
            <a:endParaRPr lang="en-US" altLang="zh-CN" sz="2800" dirty="0">
              <a:solidFill>
                <a:srgbClr val="4D4D4C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利用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ASAsyncTransactionQueue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进行调度</a:t>
            </a:r>
            <a:endParaRPr lang="en-US" altLang="zh-CN" sz="28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mainRunloop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在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开始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sleep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和准备退出的时候提交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_</a:t>
            </a:r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ASAsyncTransaction</a:t>
            </a:r>
            <a:endParaRPr lang="en-US" altLang="zh-CN" sz="2800" dirty="0" smtClean="0">
              <a:solidFill>
                <a:srgbClr val="4D4D4C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_</a:t>
            </a:r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ASAsyncTransaction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在提交的时候回调</a:t>
            </a:r>
            <a:r>
              <a:rPr lang="en-US" altLang="zh-CN" sz="2800" dirty="0" err="1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completeBlock</a:t>
            </a:r>
            <a:r>
              <a:rPr lang="zh-CN" altLang="en-US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完成</a:t>
            </a:r>
            <a:r>
              <a:rPr lang="en-US" altLang="zh-CN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laye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寄宿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图的赋值</a:t>
            </a:r>
            <a:endParaRPr lang="en-US" altLang="zh-CN" sz="28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514350" indent="-514350" algn="just">
              <a:buFont typeface="+mj-lt"/>
              <a:buAutoNum type="arabicPeriod"/>
            </a:pPr>
            <a:endParaRPr lang="zh-CN" altLang="en-US" sz="28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4266754" y="7585213"/>
            <a:ext cx="6776581" cy="1695026"/>
          </a:xfrm>
          <a:prstGeom prst="wedgeRoundRectCallout">
            <a:avLst>
              <a:gd name="adj1" fmla="val -67596"/>
              <a:gd name="adj2" fmla="val -5948"/>
              <a:gd name="adj3" fmla="val 16667"/>
            </a:avLst>
          </a:prstGeom>
          <a:solidFill>
            <a:schemeClr val="accent1">
              <a:lumMod val="40000"/>
              <a:lumOff val="60000"/>
              <a:alpha val="99000"/>
            </a:schemeClr>
          </a:solidFill>
          <a:ln w="3175" cap="flat">
            <a:solidFill>
              <a:schemeClr val="bg1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displayBlock</a:t>
            </a:r>
            <a:r>
              <a:rPr lang="zh-CN" altLang="en-US" sz="32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32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执行不在主线</a:t>
            </a:r>
            <a:r>
              <a:rPr lang="zh-CN" altLang="en-US" sz="32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程</a:t>
            </a:r>
            <a:endParaRPr lang="en-US" altLang="zh-CN" sz="3200" dirty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completeBlock</a:t>
            </a:r>
            <a:r>
              <a:rPr lang="zh-CN" altLang="en-US" sz="32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32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执行在主</a:t>
            </a:r>
            <a:r>
              <a:rPr lang="zh-CN" altLang="en-US" sz="32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线程</a:t>
            </a:r>
            <a:endParaRPr lang="zh-CN" altLang="en-US" sz="3200" dirty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01693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Flex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Box(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弹性盒子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布局</a:t>
            </a:r>
            <a:endParaRPr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" name="矩形 2"/>
          <p:cNvSpPr/>
          <p:nvPr/>
        </p:nvSpPr>
        <p:spPr>
          <a:xfrm>
            <a:off x="1146827" y="1970792"/>
            <a:ext cx="114856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两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个重要的概念</a:t>
            </a:r>
            <a:r>
              <a:rPr lang="en-US" altLang="zh-CN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:</a:t>
            </a:r>
          </a:p>
          <a:p>
            <a:pPr marL="457200" indent="-4572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Flex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容器</a:t>
            </a:r>
            <a:r>
              <a:rPr lang="en-US" altLang="zh-CN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(Flex</a:t>
            </a:r>
            <a:r>
              <a:rPr lang="zh-CN" altLang="en-US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Container</a:t>
            </a:r>
            <a:r>
              <a:rPr lang="zh-CN" altLang="en-US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）</a:t>
            </a:r>
            <a:endParaRPr lang="en-US" altLang="zh-CN" sz="2800" dirty="0" smtClean="0">
              <a:solidFill>
                <a:srgbClr val="4D4D4C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 algn="just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Flex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项目</a:t>
            </a:r>
            <a:r>
              <a:rPr lang="en-US" altLang="zh-CN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Flex</a:t>
            </a:r>
            <a:r>
              <a:rPr lang="zh-CN" altLang="en-US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Item)</a:t>
            </a:r>
            <a:endParaRPr lang="zh-CN" altLang="en-US" sz="2800" dirty="0">
              <a:solidFill>
                <a:srgbClr val="4D4D4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46827" y="4634593"/>
            <a:ext cx="114856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容器两根轴</a:t>
            </a:r>
            <a:r>
              <a:rPr lang="en-US" altLang="zh-CN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:</a:t>
            </a:r>
          </a:p>
          <a:p>
            <a:pPr marL="457200" indent="-4572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主轴 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(main axis)</a:t>
            </a:r>
          </a:p>
          <a:p>
            <a:pPr marL="457200" indent="-4572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交叉轴 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(cross axis)</a:t>
            </a:r>
            <a:endParaRPr lang="zh-CN" altLang="en-US" sz="2800" dirty="0">
              <a:solidFill>
                <a:srgbClr val="4D4D4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394" y="2183985"/>
            <a:ext cx="7150100" cy="42291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46827" y="7502070"/>
            <a:ext cx="11485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学习地址</a:t>
            </a:r>
            <a:r>
              <a:rPr lang="zh-CN" altLang="en-US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http://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www.ruanyifeng.com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/blog/2015/07/flex-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grammar.html</a:t>
            </a:r>
            <a:endParaRPr lang="zh-CN" altLang="en-US" sz="2800" dirty="0">
              <a:solidFill>
                <a:srgbClr val="4D4D4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139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Texture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中的弹性盒子</a:t>
            </a:r>
            <a:endParaRPr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129" y="2495376"/>
            <a:ext cx="8128000" cy="4787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29" y="6890971"/>
            <a:ext cx="2857500" cy="2857500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6228219" y="7405111"/>
            <a:ext cx="3867759" cy="877781"/>
          </a:xfrm>
          <a:prstGeom prst="wedgeRoundRectCallout">
            <a:avLst>
              <a:gd name="adj1" fmla="val -69629"/>
              <a:gd name="adj2" fmla="val 41347"/>
              <a:gd name="adj3" fmla="val 16667"/>
            </a:avLst>
          </a:prstGeom>
          <a:solidFill>
            <a:schemeClr val="accent1">
              <a:lumMod val="40000"/>
              <a:lumOff val="60000"/>
              <a:alpha val="99000"/>
            </a:schemeClr>
          </a:solidFill>
          <a:ln w="3175" cap="flat">
            <a:solidFill>
              <a:schemeClr val="bg1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哪里有弹性？</a:t>
            </a:r>
            <a:endParaRPr lang="en-US" altLang="zh-CN" sz="32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Automatic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Layout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SimHei" charset="-122"/>
                <a:ea typeface="SimHei" charset="-122"/>
                <a:cs typeface="SimHei" charset="-122"/>
              </a:rPr>
              <a:t>布局系统</a:t>
            </a:r>
            <a:endParaRPr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" name="文本框 2"/>
          <p:cNvSpPr txBox="1"/>
          <p:nvPr/>
        </p:nvSpPr>
        <p:spPr>
          <a:xfrm>
            <a:off x="1050597" y="1963040"/>
            <a:ext cx="11401992" cy="134737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algn="just"/>
            <a:r>
              <a:rPr lang="en-US" altLang="zh-CN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Texture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自己定义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了一套强大的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automatic layout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布局系统，这套布局系统基于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CSS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Box Model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，通过提出了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layout spec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的概念，使得我们可以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通过</a:t>
            </a:r>
            <a:r>
              <a:rPr lang="zh-CN" altLang="en-US" sz="2800" b="1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声明式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方式来定义布局。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158866" y="3814526"/>
            <a:ext cx="626302" cy="2129425"/>
          </a:xfrm>
          <a:prstGeom prst="leftBrac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0597" y="4526416"/>
            <a:ext cx="2108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layoutable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978098" y="3814526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endParaRPr lang="zh-CN" altLang="en-US" sz="3600" dirty="0">
              <a:solidFill>
                <a:srgbClr val="4D4D4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85168" y="5310503"/>
            <a:ext cx="2274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layout spec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939451" y="6777966"/>
            <a:ext cx="10748741" cy="2332142"/>
          </a:xfrm>
          <a:prstGeom prst="cloudCallout">
            <a:avLst>
              <a:gd name="adj1" fmla="val -15570"/>
              <a:gd name="adj2" fmla="val 18457"/>
            </a:avLst>
          </a:prstGeom>
          <a:solidFill>
            <a:srgbClr val="FFC000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algn="just"/>
            <a:r>
              <a:rPr lang="en-US" altLang="zh-CN" sz="24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layout spec</a:t>
            </a:r>
            <a:r>
              <a:rPr lang="zh-CN" altLang="en-US" sz="24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：一种</a:t>
            </a:r>
            <a:r>
              <a:rPr lang="zh-CN" altLang="en-US" sz="24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特殊的</a:t>
            </a:r>
            <a:r>
              <a:rPr lang="en-US" altLang="zh-CN" sz="24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layoutable</a:t>
            </a:r>
            <a:r>
              <a:rPr lang="zh-CN" altLang="en-US" sz="24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，与</a:t>
            </a:r>
            <a:r>
              <a:rPr lang="en-US" altLang="zh-CN" sz="24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sz="24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不同的是，它本质只是内存中的数据结构，用以辅助</a:t>
            </a:r>
            <a:r>
              <a:rPr lang="en-US" altLang="zh-CN" sz="24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view</a:t>
            </a:r>
            <a:r>
              <a:rPr lang="zh-CN" altLang="en-US" sz="24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的位置计算</a:t>
            </a:r>
            <a:r>
              <a:rPr lang="zh-CN" altLang="en-US" sz="24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，绘制时不会</a:t>
            </a:r>
            <a:r>
              <a:rPr lang="zh-CN" altLang="en-US" sz="24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需要</a:t>
            </a:r>
            <a:r>
              <a:rPr lang="en-US" altLang="zh-CN" sz="24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view</a:t>
            </a:r>
            <a:r>
              <a:rPr lang="zh-CN" altLang="en-US" sz="24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来占位或者是承载子元素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</a:rPr>
              <a:t>布局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结果</a:t>
            </a:r>
            <a:endParaRPr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576" y="2150823"/>
            <a:ext cx="7975105" cy="2032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50597" y="4407623"/>
            <a:ext cx="778025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一个</a:t>
            </a:r>
            <a:r>
              <a:rPr lang="en-US" altLang="zh-CN" sz="2800" dirty="0" err="1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ASLayout</a:t>
            </a:r>
            <a:r>
              <a:rPr lang="zh-CN" altLang="en-US" sz="32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对象包含以下元素：</a:t>
            </a:r>
            <a:endParaRPr lang="en-US" altLang="zh-CN" sz="32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457200" indent="-4572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它所代表的布局元素</a:t>
            </a:r>
          </a:p>
          <a:p>
            <a:pPr marL="457200" indent="-4572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元素的尺寸</a:t>
            </a:r>
          </a:p>
          <a:p>
            <a:pPr marL="457200" indent="-4572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元素的位置</a:t>
            </a:r>
          </a:p>
          <a:p>
            <a:pPr marL="457200" indent="-45720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它所包含的</a:t>
            </a:r>
            <a:r>
              <a:rPr lang="en-US" altLang="zh-CN" sz="2800" dirty="0" err="1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sublayouts</a:t>
            </a:r>
            <a:endParaRPr lang="en-US" altLang="zh-CN" sz="2800" dirty="0">
              <a:solidFill>
                <a:srgbClr val="333333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50597" y="7747770"/>
            <a:ext cx="113455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可以看出，当一个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具备了确定的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ASLayout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对象时，它自身的布局也就随之确定了。</a:t>
            </a:r>
          </a:p>
        </p:txBody>
      </p:sp>
    </p:spTree>
    <p:extLst>
      <p:ext uri="{BB962C8B-B14F-4D97-AF65-F5344CB8AC3E}">
        <p14:creationId xmlns:p14="http://schemas.microsoft.com/office/powerpoint/2010/main" val="11226236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SimHei" charset="-122"/>
                <a:ea typeface="SimHei" charset="-122"/>
                <a:cs typeface="SimHei" charset="-122"/>
              </a:rPr>
              <a:t>布局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类结构</a:t>
            </a:r>
            <a:endParaRPr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6" y="3178007"/>
            <a:ext cx="12158104" cy="27462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50597" y="7076805"/>
            <a:ext cx="1100729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可以看到无论是</a:t>
            </a:r>
            <a:r>
              <a:rPr lang="zh-CN" altLang="en-US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ASDisplayNode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还是</a:t>
            </a:r>
            <a:r>
              <a:rPr lang="zh-CN" altLang="en-US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ASLayoutSpec，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均实现了</a:t>
            </a:r>
            <a:r>
              <a:rPr lang="zh-CN" altLang="en-US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ASLayoutElement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协议，这个协议提供了组件的布局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能力。核心函数：</a:t>
            </a:r>
            <a:endParaRPr lang="en-US" altLang="zh-CN" sz="2800" dirty="0" smtClean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algn="just"/>
            <a:endParaRPr lang="en-US" altLang="zh-CN" sz="28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algn="l"/>
            <a:r>
              <a:rPr lang="en-US" altLang="zh-CN" sz="2200" dirty="0" smtClean="0">
                <a:solidFill>
                  <a:srgbClr val="4D4D4C"/>
                </a:solidFill>
                <a:latin typeface="Consolas" charset="0"/>
                <a:ea typeface="Consolas" charset="0"/>
                <a:cs typeface="Consolas" charset="0"/>
              </a:rPr>
              <a:t>-(</a:t>
            </a:r>
            <a:r>
              <a:rPr lang="en-US" altLang="zh-CN" sz="2200" dirty="0" err="1">
                <a:solidFill>
                  <a:srgbClr val="4D4D4C"/>
                </a:solidFill>
                <a:latin typeface="Consolas" charset="0"/>
                <a:ea typeface="Consolas" charset="0"/>
                <a:cs typeface="Consolas" charset="0"/>
              </a:rPr>
              <a:t>ASLayout</a:t>
            </a:r>
            <a:r>
              <a:rPr lang="en-US" altLang="zh-CN" sz="2200" dirty="0">
                <a:solidFill>
                  <a:srgbClr val="4D4D4C"/>
                </a:solidFill>
                <a:latin typeface="Consolas" charset="0"/>
                <a:ea typeface="Consolas" charset="0"/>
                <a:cs typeface="Consolas" charset="0"/>
              </a:rPr>
              <a:t> *)</a:t>
            </a:r>
            <a:r>
              <a:rPr lang="en-US" altLang="zh-CN" sz="2200" dirty="0" err="1">
                <a:solidFill>
                  <a:srgbClr val="4D4D4C"/>
                </a:solidFill>
                <a:latin typeface="Consolas" charset="0"/>
                <a:ea typeface="Consolas" charset="0"/>
                <a:cs typeface="Consolas" charset="0"/>
              </a:rPr>
              <a:t>calculateLayoutThatFits</a:t>
            </a:r>
            <a:r>
              <a:rPr lang="en-US" altLang="zh-CN" sz="2200" dirty="0">
                <a:solidFill>
                  <a:srgbClr val="4D4D4C"/>
                </a:solidFill>
                <a:latin typeface="Consolas" charset="0"/>
                <a:ea typeface="Consolas" charset="0"/>
                <a:cs typeface="Consolas" charset="0"/>
              </a:rPr>
              <a:t>:(</a:t>
            </a:r>
            <a:r>
              <a:rPr lang="en-US" altLang="zh-CN" sz="2200" dirty="0" err="1">
                <a:solidFill>
                  <a:srgbClr val="4D4D4C"/>
                </a:solidFill>
                <a:latin typeface="Consolas" charset="0"/>
                <a:ea typeface="Consolas" charset="0"/>
                <a:cs typeface="Consolas" charset="0"/>
              </a:rPr>
              <a:t>ASSizeRange</a:t>
            </a:r>
            <a:r>
              <a:rPr lang="en-US" altLang="zh-CN" sz="2200" dirty="0">
                <a:solidFill>
                  <a:srgbClr val="4D4D4C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altLang="zh-CN" sz="2200" dirty="0" err="1">
                <a:solidFill>
                  <a:srgbClr val="4D4D4C"/>
                </a:solidFill>
                <a:latin typeface="Consolas" charset="0"/>
                <a:ea typeface="Consolas" charset="0"/>
                <a:cs typeface="Consolas" charset="0"/>
              </a:rPr>
              <a:t>constrainedSize</a:t>
            </a:r>
            <a:endParaRPr lang="zh-CN" altLang="en-US" sz="2200" dirty="0">
              <a:solidFill>
                <a:srgbClr val="4D4D4C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Layout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Spec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55" y="1892468"/>
            <a:ext cx="8306148" cy="6137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38766" y="5751009"/>
            <a:ext cx="8262090" cy="5471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ctr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用户只用</a:t>
            </a:r>
            <a:r>
              <a:rPr lang="zh-CN" altLang="en-US" sz="32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声明布局规范，复杂的计算交给后台</a:t>
            </a:r>
            <a:endParaRPr lang="zh-CN" altLang="en-US" sz="3200" b="1" dirty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0597" y="2344435"/>
            <a:ext cx="114019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3200" b="1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优点</a:t>
            </a:r>
            <a:r>
              <a:rPr lang="zh-CN" altLang="en-US" sz="3200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：</a:t>
            </a:r>
            <a:endParaRPr lang="en-US" altLang="zh-CN" sz="3200" dirty="0" smtClean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3" algn="just"/>
            <a:r>
              <a:rPr lang="zh-CN" altLang="en-US" sz="3200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实现</a:t>
            </a:r>
            <a:r>
              <a:rPr lang="zh-CN" altLang="en-US" sz="3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一个</a:t>
            </a:r>
            <a:r>
              <a:rPr lang="en-US" altLang="zh-CN" sz="3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layout</a:t>
            </a:r>
            <a:r>
              <a:rPr lang="zh-CN" altLang="en-US" sz="3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的视角从专注</a:t>
            </a:r>
            <a:r>
              <a:rPr lang="en-US" altLang="zh-CN" sz="3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view</a:t>
            </a:r>
            <a:r>
              <a:rPr lang="zh-CN" altLang="en-US" sz="3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之间的距离和约束，转变成划分和制定不同</a:t>
            </a:r>
            <a:r>
              <a:rPr lang="en-US" altLang="zh-CN" sz="3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view</a:t>
            </a:r>
            <a:r>
              <a:rPr lang="zh-CN" altLang="en-US" sz="3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子区域的布局规则，抽象层级变高，可读性、可维护性大大增强</a:t>
            </a:r>
          </a:p>
        </p:txBody>
      </p:sp>
    </p:spTree>
    <p:extLst>
      <p:ext uri="{BB962C8B-B14F-4D97-AF65-F5344CB8AC3E}">
        <p14:creationId xmlns:p14="http://schemas.microsoft.com/office/powerpoint/2010/main" val="17990384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17" y="4011139"/>
            <a:ext cx="10433024" cy="44603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50597" y="1983318"/>
            <a:ext cx="114019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ASLayoutSpec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描述抽象的布局规则（并不需要创建对应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或者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view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来装载子元素）。一旦确定布局规则，它就能依照规则对其负责的子元素进行布局计算，得到每个布局元素的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ASLayout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对象</a:t>
            </a:r>
            <a:r>
              <a:rPr lang="zh-CN" altLang="en-US" sz="280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。</a:t>
            </a:r>
            <a:endParaRPr lang="zh-CN" altLang="en-US" sz="28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9219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4830">
              <a:defRPr sz="3828"/>
            </a:lvl1pPr>
          </a:lstStyle>
          <a:p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Texture</a:t>
            </a:r>
            <a:r>
              <a:rPr dirty="0" err="1" smtClean="0">
                <a:latin typeface="Times New Roman" charset="0"/>
                <a:ea typeface="Times New Roman" charset="0"/>
                <a:cs typeface="Times New Roman" charset="0"/>
              </a:rPr>
              <a:t>简介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1070867" y="1844431"/>
            <a:ext cx="11205800" cy="28122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200"/>
            </a:pPr>
            <a:r>
              <a:rPr sz="40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   </a:t>
            </a:r>
            <a:r>
              <a:rPr lang="en-US" altLang="zh-CN" sz="40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Texture</a:t>
            </a:r>
            <a:r>
              <a:rPr lang="zh-CN" altLang="en-US" sz="40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sz="40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lang="zh-CN" altLang="en-US" sz="40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原名</a:t>
            </a:r>
            <a:r>
              <a:rPr lang="en-US" altLang="zh-CN" sz="4000" dirty="0" err="1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ASDisplayKit</a:t>
            </a:r>
            <a:r>
              <a:rPr lang="en-US" altLang="zh-CN" sz="40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)</a:t>
            </a:r>
            <a:r>
              <a:rPr lang="zh-CN" altLang="en-US" sz="40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 是一款能够保持界面流畅性的</a:t>
            </a:r>
            <a:r>
              <a:rPr lang="en-US" altLang="zh-CN" sz="40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iOS</a:t>
            </a:r>
            <a:r>
              <a:rPr lang="zh-CN" altLang="en-US" sz="40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开源框架，即使是最复杂的用户界面，也可以让其流畅运行并快速响应</a:t>
            </a:r>
            <a:r>
              <a:rPr lang="en-US" altLang="zh-CN" sz="40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( smooth </a:t>
            </a:r>
            <a:r>
              <a:rPr lang="en-US" altLang="zh-CN" sz="40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and responsive)</a:t>
            </a:r>
            <a:r>
              <a:rPr lang="zh-CN" altLang="en-US" sz="40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。</a:t>
            </a:r>
            <a:endParaRPr sz="40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629" y="5567100"/>
            <a:ext cx="6985000" cy="28575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/>
              <a:t>ASStackLayoutSpec</a:t>
            </a:r>
            <a:endParaRPr lang="en-US" altLang="zh-CN" dirty="0"/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" name="文本框 2"/>
          <p:cNvSpPr txBox="1"/>
          <p:nvPr/>
        </p:nvSpPr>
        <p:spPr>
          <a:xfrm>
            <a:off x="1050597" y="1963040"/>
            <a:ext cx="11401992" cy="134737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algn="just"/>
            <a:r>
              <a:rPr lang="en-US" altLang="zh-CN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Texture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自己定义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了一套强大的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automatic layout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布局系统，这套布局系统基于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CSS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Box Model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，通过提出了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layout spec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的概念，使得我们可以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通过声明式的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方式来定义布局。</a:t>
            </a:r>
          </a:p>
        </p:txBody>
      </p:sp>
      <p:sp>
        <p:nvSpPr>
          <p:cNvPr id="2" name="燕尾形箭头 1"/>
          <p:cNvSpPr/>
          <p:nvPr/>
        </p:nvSpPr>
        <p:spPr>
          <a:xfrm>
            <a:off x="4267200" y="6248400"/>
            <a:ext cx="3132667" cy="863600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52150" y="5670465"/>
            <a:ext cx="1362766" cy="577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看代码</a:t>
            </a:r>
            <a:endParaRPr kumimoji="0" lang="zh-CN" altLang="en-US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964784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</a:rPr>
              <a:t>布局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时序图</a:t>
            </a:r>
            <a:endParaRPr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" y="1697757"/>
            <a:ext cx="12892066" cy="8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363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所有logo（线上RGB）-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0492" y="7410501"/>
            <a:ext cx="929119" cy="30293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953600" y="2484216"/>
            <a:ext cx="5419739" cy="3000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>
              <a:defRPr sz="10000">
                <a:solidFill>
                  <a:srgbClr val="F88719"/>
                </a:solidFill>
                <a:latin typeface="FZLanTingHeiS-M-GB"/>
                <a:ea typeface="FZLanTingHeiS-M-GB"/>
                <a:cs typeface="FZLanTingHeiS-M-GB"/>
                <a:sym typeface="FZLanTingHeiS-M-GB"/>
              </a:defRPr>
            </a:pPr>
            <a:r>
              <a:rPr dirty="0"/>
              <a:t>THANK</a:t>
            </a:r>
          </a:p>
          <a:p>
            <a:pPr algn="l">
              <a:defRPr sz="10000">
                <a:solidFill>
                  <a:srgbClr val="F88719"/>
                </a:solidFill>
                <a:latin typeface="FZLanTingHeiS-M-GB"/>
                <a:ea typeface="FZLanTingHeiS-M-GB"/>
                <a:cs typeface="FZLanTingHeiS-M-GB"/>
                <a:sym typeface="FZLanTingHeiS-M-GB"/>
              </a:defRPr>
            </a:pPr>
            <a:r>
              <a:rPr dirty="0"/>
              <a:t> YOU</a:t>
            </a:r>
          </a:p>
        </p:txBody>
      </p:sp>
      <p:sp>
        <p:nvSpPr>
          <p:cNvPr id="141" name="Shape 141"/>
          <p:cNvSpPr/>
          <p:nvPr/>
        </p:nvSpPr>
        <p:spPr>
          <a:xfrm>
            <a:off x="1530492" y="7883228"/>
            <a:ext cx="2200488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>
                <a:solidFill>
                  <a:srgbClr val="4D4D4D"/>
                </a:solidFill>
              </a:defRPr>
            </a:lvl1pPr>
          </a:lstStyle>
          <a:p>
            <a:r>
              <a:t>北京嘀嘀无限科技发展有限公司</a:t>
            </a:r>
          </a:p>
        </p:txBody>
      </p:sp>
      <p:sp>
        <p:nvSpPr>
          <p:cNvPr id="142" name="Shape 142"/>
          <p:cNvSpPr/>
          <p:nvPr/>
        </p:nvSpPr>
        <p:spPr>
          <a:xfrm>
            <a:off x="1530492" y="8086461"/>
            <a:ext cx="3428375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algn="l">
              <a:defRPr sz="1200">
                <a:solidFill>
                  <a:srgbClr val="4D4D4D"/>
                </a:solidFill>
              </a:defRPr>
            </a:lvl1pPr>
          </a:lstStyle>
          <a:p>
            <a:r>
              <a:t>北京市海淀区东北旺路8号院尚东·数字山谷B1号楼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4830">
              <a:defRPr sz="3828"/>
            </a:lvl1pPr>
          </a:lstStyle>
          <a:p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整体架构</a:t>
            </a:r>
            <a:endParaRPr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8" y="2226732"/>
            <a:ext cx="8683145" cy="30564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85947" y="6056800"/>
            <a:ext cx="988272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/>
              <a:t>-Node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对</a:t>
            </a:r>
            <a:r>
              <a:rPr lang="en-US" altLang="zh-CN" dirty="0" err="1" smtClean="0"/>
              <a:t>UIView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CALayer</a:t>
            </a:r>
            <a:r>
              <a:rPr lang="zh-CN" altLang="en-US" dirty="0" smtClean="0"/>
              <a:t>的抽象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/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/>
              <a:t>-Node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Container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(node</a:t>
            </a:r>
            <a:r>
              <a:rPr lang="zh-CN" altLang="en-US" dirty="0" smtClean="0"/>
              <a:t>容器</a:t>
            </a:r>
            <a:r>
              <a:rPr lang="en-US" altLang="zh-CN" dirty="0" smtClean="0"/>
              <a:t>,</a:t>
            </a:r>
            <a:r>
              <a:rPr lang="zh-CN" altLang="en-US" dirty="0" smtClean="0"/>
              <a:t>负责加载渲染</a:t>
            </a:r>
            <a:r>
              <a:rPr lang="en-US" altLang="zh-CN" dirty="0" smtClean="0"/>
              <a:t>node)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/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/>
              <a:t>-Layout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(node</a:t>
            </a:r>
            <a:r>
              <a:rPr lang="zh-CN" altLang="en-US" dirty="0" smtClean="0"/>
              <a:t>布局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2513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4830">
              <a:defRPr sz="3828"/>
            </a:lvl1pPr>
          </a:lstStyle>
          <a:p>
            <a:r>
              <a:rPr dirty="0"/>
              <a:t>目录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1050597" y="2978964"/>
            <a:ext cx="10863065" cy="416690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42950" lvl="1" indent="-742950" defTabSz="751205">
              <a:buFont typeface="+mj-lt"/>
              <a:buAutoNum type="arabicPeriod"/>
              <a:defRPr sz="3640"/>
            </a:pPr>
            <a:r>
              <a:rPr lang="zh-CN" altLang="en-US" sz="36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基本使用</a:t>
            </a:r>
            <a:endParaRPr lang="en-US" altLang="zh-CN" sz="36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742950" defTabSz="751205">
              <a:buFont typeface="+mj-lt"/>
              <a:buAutoNum type="arabicPeriod"/>
              <a:defRPr sz="3640"/>
            </a:pPr>
            <a:endParaRPr sz="36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742950" defTabSz="751205">
              <a:buFont typeface="+mj-lt"/>
              <a:buAutoNum type="arabicPeriod"/>
              <a:defRPr sz="3640"/>
            </a:pPr>
            <a:r>
              <a:rPr lang="en-US" altLang="zh-CN" sz="36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Node</a:t>
            </a:r>
            <a:r>
              <a:rPr lang="zh-CN" altLang="en-US" sz="36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异步渲染</a:t>
            </a:r>
            <a:endParaRPr lang="en-US" altLang="zh-CN" sz="36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742950" defTabSz="751205">
              <a:buFont typeface="+mj-lt"/>
              <a:buAutoNum type="arabicPeriod"/>
              <a:defRPr sz="3640"/>
            </a:pPr>
            <a:endParaRPr sz="36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742950" defTabSz="751205">
              <a:buFont typeface="+mj-lt"/>
              <a:buAutoNum type="arabicPeriod"/>
              <a:defRPr sz="3640"/>
            </a:pPr>
            <a:r>
              <a:rPr lang="en-US" altLang="zh-CN" sz="36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Flex Box</a:t>
            </a:r>
            <a:r>
              <a:rPr lang="zh-CN" altLang="en-US" sz="36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布局 </a:t>
            </a:r>
            <a:endParaRPr lang="en-US" altLang="zh-CN" sz="3600" dirty="0" smtClean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742950" defTabSz="751205">
              <a:buFont typeface="+mj-lt"/>
              <a:buAutoNum type="arabicPeriod"/>
              <a:defRPr sz="3640"/>
            </a:pPr>
            <a:endParaRPr lang="en-US" altLang="zh-CN" sz="36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742950" defTabSz="751205">
              <a:buFont typeface="+mj-lt"/>
              <a:buAutoNum type="arabicPeriod"/>
              <a:defRPr sz="3640"/>
            </a:pPr>
            <a:r>
              <a:rPr lang="zh-CN" altLang="en-US" sz="36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布局</a:t>
            </a:r>
            <a:r>
              <a:rPr lang="zh-CN" altLang="en-US" sz="36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引擎</a:t>
            </a:r>
            <a:endParaRPr lang="en-US" sz="36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742950" defTabSz="751205">
              <a:buFont typeface="+mj-lt"/>
              <a:buAutoNum type="arabicPeriod"/>
              <a:defRPr sz="3640"/>
            </a:pPr>
            <a:endParaRPr sz="2800" dirty="0">
              <a:solidFill>
                <a:srgbClr val="4D4D4C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4830">
              <a:defRPr sz="3828"/>
            </a:lvl1pPr>
          </a:lstStyle>
          <a:p>
            <a:r>
              <a:rPr lang="zh-CN" altLang="en-US" dirty="0" smtClean="0"/>
              <a:t>基本使用</a:t>
            </a:r>
            <a:endParaRPr dirty="0"/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69594">
              <a:defRPr sz="2898"/>
            </a:pPr>
            <a:endParaRPr dirty="0"/>
          </a:p>
          <a:p>
            <a:pPr defTabSz="569594">
              <a:defRPr sz="2898"/>
            </a:pPr>
            <a:endParaRPr dirty="0"/>
          </a:p>
          <a:p>
            <a:pPr defTabSz="569594">
              <a:defRPr sz="2898"/>
            </a:pPr>
            <a:endParaRPr dirty="0"/>
          </a:p>
          <a:p>
            <a:pPr defTabSz="569594">
              <a:defRPr sz="2898"/>
            </a:pPr>
            <a:endParaRPr dirty="0"/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02" y="2908300"/>
            <a:ext cx="10058400" cy="3937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4830">
              <a:defRPr sz="3828"/>
            </a:lvl1pPr>
          </a:lstStyle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的异步绘制</a:t>
            </a:r>
            <a:endParaRPr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" name="矩形 2"/>
          <p:cNvSpPr/>
          <p:nvPr/>
        </p:nvSpPr>
        <p:spPr>
          <a:xfrm>
            <a:off x="1050597" y="1837316"/>
            <a:ext cx="114019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ASDisplayNode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是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整个</a:t>
            </a:r>
            <a:r>
              <a:rPr lang="en-US" altLang="zh-CN" sz="2800" dirty="0" smtClean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Texture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基石，它是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ASDK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页面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异步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绘制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核心，充当了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UIView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和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的功能。如图是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ASDisplayNode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的类层次图，可以看到常用的一些控件都是从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ASDisplayNode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继承而来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。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97" y="4274157"/>
            <a:ext cx="10866898" cy="392344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4830">
              <a:defRPr sz="3828"/>
            </a:lvl1pPr>
          </a:lstStyle>
          <a:p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UIKit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的绘制机制</a:t>
            </a:r>
            <a:endParaRPr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867" y="2348804"/>
            <a:ext cx="5895670" cy="21145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50597" y="5519739"/>
            <a:ext cx="1140199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display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方法由系统调用，用来更新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的内容，如果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有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delegate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对象，那么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display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方法将尝试调用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delegate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displayLayer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方法来更新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的内容。如果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delegate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没有实现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displayLayer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方法，则这个方法会创建一个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backing store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来保存原来的内容</a:t>
            </a:r>
            <a:r>
              <a:rPr lang="en-US" altLang="zh-CN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,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然后调用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drawInContext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方法来</a:t>
            </a:r>
            <a:r>
              <a:rPr lang="zh-CN" altLang="en-US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填充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back store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。最后以新的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backing store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替换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的先前的内容达到更新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的目的。通常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UIKit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中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delegate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是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UIView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对象。</a:t>
            </a:r>
          </a:p>
        </p:txBody>
      </p:sp>
    </p:spTree>
    <p:extLst>
      <p:ext uri="{BB962C8B-B14F-4D97-AF65-F5344CB8AC3E}">
        <p14:creationId xmlns:p14="http://schemas.microsoft.com/office/powerpoint/2010/main" val="14023322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异步绘制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91" y="4568696"/>
            <a:ext cx="2781300" cy="2921000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1050597" y="2858331"/>
            <a:ext cx="2805830" cy="1548433"/>
          </a:xfrm>
          <a:prstGeom prst="wedgeEllipseCallout">
            <a:avLst>
              <a:gd name="adj1" fmla="val 49885"/>
              <a:gd name="adj2" fmla="val 63409"/>
            </a:avLst>
          </a:prstGeom>
          <a:solidFill>
            <a:schemeClr val="bg1">
              <a:lumMod val="8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r>
              <a:rPr kumimoji="0" lang="zh-CN" altLang="en-US" sz="22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KaiTi" charset="-122"/>
                <a:ea typeface="KaiTi" charset="-122"/>
                <a:cs typeface="KaiTi" charset="-122"/>
                <a:sym typeface="Helvetica Light"/>
              </a:rPr>
              <a:t>怎么做到</a:t>
            </a:r>
            <a:r>
              <a:rPr kumimoji="0" lang="en-US" altLang="zh-CN" sz="22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Helvetica Light"/>
              </a:rPr>
              <a:t>Smooth</a:t>
            </a:r>
            <a:r>
              <a:rPr kumimoji="0" lang="zh-CN" altLang="en-US" sz="22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KaiTi" charset="-122"/>
                <a:ea typeface="KaiTi" charset="-122"/>
                <a:cs typeface="KaiTi" charset="-122"/>
                <a:sym typeface="Helvetica Light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responsive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866" y="4731534"/>
            <a:ext cx="2921000" cy="2921000"/>
          </a:xfrm>
          <a:prstGeom prst="rect">
            <a:avLst/>
          </a:prstGeom>
        </p:spPr>
      </p:pic>
      <p:sp>
        <p:nvSpPr>
          <p:cNvPr id="14" name="椭圆形标注 13"/>
          <p:cNvSpPr/>
          <p:nvPr/>
        </p:nvSpPr>
        <p:spPr>
          <a:xfrm>
            <a:off x="6663847" y="3118005"/>
            <a:ext cx="2805830" cy="1029083"/>
          </a:xfrm>
          <a:prstGeom prst="wedgeEllipseCallout">
            <a:avLst>
              <a:gd name="adj1" fmla="val 47653"/>
              <a:gd name="adj2" fmla="val 97491"/>
            </a:avLst>
          </a:prstGeom>
          <a:solidFill>
            <a:schemeClr val="bg1">
              <a:lumMod val="8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r>
              <a:rPr lang="zh-CN" altLang="en-US" sz="2200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多开几个线程就可以啦！</a:t>
            </a:r>
            <a:endParaRPr lang="zh-CN" altLang="en-US" sz="2200" dirty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8097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4830">
              <a:defRPr sz="3828"/>
            </a:lvl1pPr>
          </a:lstStyle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异步绘制</a:t>
            </a:r>
            <a:endParaRPr dirty="0"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12452589" y="9114276"/>
            <a:ext cx="179866" cy="2954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" name="矩形 1"/>
          <p:cNvSpPr/>
          <p:nvPr/>
        </p:nvSpPr>
        <p:spPr>
          <a:xfrm>
            <a:off x="871255" y="2058475"/>
            <a:ext cx="110424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通常我们有两种方式来自定义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的内容，一种直接设置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contents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属性来创建寄宿图；另一种是通过实现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sz="2800" dirty="0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delegate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方法，可以用于直接对</a:t>
            </a:r>
            <a:r>
              <a:rPr lang="en-US" altLang="zh-CN" sz="2800" dirty="0" err="1">
                <a:solidFill>
                  <a:srgbClr val="4D4D4C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800" dirty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进行</a:t>
            </a:r>
            <a:r>
              <a:rPr lang="zh-CN" altLang="en-US" sz="2800" dirty="0" smtClean="0">
                <a:solidFill>
                  <a:srgbClr val="4D4D4C"/>
                </a:solidFill>
                <a:latin typeface="KaiTi" charset="-122"/>
                <a:ea typeface="KaiTi" charset="-122"/>
                <a:cs typeface="KaiTi" charset="-122"/>
              </a:rPr>
              <a:t>操作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3843579"/>
            <a:ext cx="5762756" cy="377198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50596" y="8015675"/>
            <a:ext cx="10863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ASDisplayNode</a:t>
            </a:r>
            <a:r>
              <a:rPr lang="zh-CN" altLang="en-US" sz="2800" dirty="0">
                <a:solidFill>
                  <a:srgbClr val="FF0000"/>
                </a:solidFill>
                <a:latin typeface="STLiti" charset="-122"/>
                <a:ea typeface="STLiti" charset="-122"/>
                <a:cs typeface="STLiti" charset="-122"/>
              </a:rPr>
              <a:t>持有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UIView</a:t>
            </a:r>
            <a:r>
              <a:rPr lang="zh-CN" altLang="en-US" sz="2800" dirty="0">
                <a:solidFill>
                  <a:srgbClr val="FF0000"/>
                </a:solidFill>
                <a:latin typeface="STLiti" charset="-122"/>
                <a:ea typeface="STLiti" charset="-122"/>
                <a:cs typeface="STLiti" charset="-122"/>
              </a:rPr>
              <a:t>和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CALayer</a:t>
            </a:r>
            <a:r>
              <a:rPr lang="zh-CN" altLang="en-US" sz="2800" dirty="0">
                <a:solidFill>
                  <a:srgbClr val="FF0000"/>
                </a:solidFill>
                <a:latin typeface="STLiti" charset="-122"/>
                <a:ea typeface="STLiti" charset="-122"/>
                <a:cs typeface="STLiti" charset="-122"/>
              </a:rPr>
              <a:t>两种对象，这两种对象均由</a:t>
            </a:r>
            <a:r>
              <a:rPr lang="en-US" altLang="zh-CN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node</a:t>
            </a:r>
            <a:r>
              <a:rPr lang="zh-CN" altLang="en-US" sz="2800" dirty="0">
                <a:solidFill>
                  <a:srgbClr val="FF0000"/>
                </a:solidFill>
                <a:latin typeface="STLiti" charset="-122"/>
                <a:ea typeface="STLiti" charset="-122"/>
                <a:cs typeface="STLiti" charset="-122"/>
              </a:rPr>
              <a:t>自己生成并管理，并暴露给外界。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1007</Words>
  <Application>Microsoft Macintosh PowerPoint</Application>
  <PresentationFormat>自定义</PresentationFormat>
  <Paragraphs>111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Consolas</vt:lpstr>
      <vt:lpstr>FZLanTingHeiS-L-GB</vt:lpstr>
      <vt:lpstr>FZLanTingHeiS-M-GB</vt:lpstr>
      <vt:lpstr>Helvetica</vt:lpstr>
      <vt:lpstr>Helvetica Light</vt:lpstr>
      <vt:lpstr>Helvetica Neue</vt:lpstr>
      <vt:lpstr>KaiTi</vt:lpstr>
      <vt:lpstr>SimHei</vt:lpstr>
      <vt:lpstr>STLiti</vt:lpstr>
      <vt:lpstr>Times New Roman</vt:lpstr>
      <vt:lpstr>Arial</vt:lpstr>
      <vt:lpstr>White</vt:lpstr>
      <vt:lpstr>PowerPoint 演示文稿</vt:lpstr>
      <vt:lpstr>Texture简介</vt:lpstr>
      <vt:lpstr>整体架构</vt:lpstr>
      <vt:lpstr>目录</vt:lpstr>
      <vt:lpstr>基本使用</vt:lpstr>
      <vt:lpstr>Node的异步绘制</vt:lpstr>
      <vt:lpstr>UIKit的绘制机制</vt:lpstr>
      <vt:lpstr>Node的异步绘制</vt:lpstr>
      <vt:lpstr>Node的异步绘制</vt:lpstr>
      <vt:lpstr>Node的异步绘制</vt:lpstr>
      <vt:lpstr>Node的异步绘制</vt:lpstr>
      <vt:lpstr>Node的异步渲染</vt:lpstr>
      <vt:lpstr>Flex Box(弹性盒子)布局</vt:lpstr>
      <vt:lpstr>Texture中的弹性盒子</vt:lpstr>
      <vt:lpstr>Automatic Layout 布局系统</vt:lpstr>
      <vt:lpstr>布局结果</vt:lpstr>
      <vt:lpstr>布局类结构</vt:lpstr>
      <vt:lpstr>Layout Spec</vt:lpstr>
      <vt:lpstr>Demo</vt:lpstr>
      <vt:lpstr>ASStackLayoutSpec</vt:lpstr>
      <vt:lpstr>布局时序图</vt:lpstr>
      <vt:lpstr>PowerPoint 演示文稿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150</cp:revision>
  <dcterms:modified xsi:type="dcterms:W3CDTF">2018-03-22T07:02:24Z</dcterms:modified>
</cp:coreProperties>
</file>